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6" r:id="rId9"/>
    <p:sldId id="263" r:id="rId10"/>
    <p:sldId id="264" r:id="rId11"/>
    <p:sldId id="265" r:id="rId12"/>
    <p:sldId id="267" r:id="rId13"/>
  </p:sldIdLst>
  <p:sldSz cx="14630400" cy="8229600"/>
  <p:notesSz cx="8229600" cy="14630400"/>
  <p:embeddedFontLst>
    <p:embeddedFont>
      <p:font typeface="Instrument Sans Medium" panose="020B0604020202020204" charset="0"/>
      <p:regular r:id="rId15"/>
    </p:embeddedFont>
    <p:embeddedFont>
      <p:font typeface="Instrument Sans Semi Bold" panose="020B0604020202020204" charset="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844" autoAdjust="0"/>
    <p:restoredTop sz="94610"/>
  </p:normalViewPr>
  <p:slideViewPr>
    <p:cSldViewPr snapToGrid="0" snapToObjects="1">
      <p:cViewPr>
        <p:scale>
          <a:sx n="66" d="100"/>
          <a:sy n="66" d="100"/>
        </p:scale>
        <p:origin x="437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660900" y="0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70282B-B562-5D45-AC58-7710E21B132D}" type="datetimeFigureOut">
              <a:rPr lang="en-US" smtClean="0"/>
              <a:t>9/7/2025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273050" y="1828800"/>
            <a:ext cx="8775700" cy="493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3896975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660900" y="13896975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81D5D2-D51F-9645-B1A0-E058800183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3601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2E3E9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2E3E9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4F5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2E3E9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546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58124" y="1640621"/>
            <a:ext cx="8940519" cy="18050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240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 Project Name :- </a:t>
            </a:r>
          </a:p>
          <a:p>
            <a:pPr marL="0" indent="0" algn="l">
              <a:lnSpc>
                <a:spcPts val="5550"/>
              </a:lnSpc>
              <a:buNone/>
            </a:pPr>
            <a:r>
              <a:rPr lang="en-US" sz="400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AI-Powered Personal Productivity</a:t>
            </a:r>
            <a:endParaRPr lang="en-US" sz="4000" dirty="0"/>
          </a:p>
        </p:txBody>
      </p:sp>
      <p:sp>
        <p:nvSpPr>
          <p:cNvPr id="4" name="Text 1"/>
          <p:cNvSpPr/>
          <p:nvPr/>
        </p:nvSpPr>
        <p:spPr>
          <a:xfrm>
            <a:off x="458124" y="3834107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8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WebAI Hackathon 2025</a:t>
            </a:r>
            <a:endParaRPr lang="en-US" sz="2800" dirty="0"/>
          </a:p>
        </p:txBody>
      </p:sp>
      <p:sp>
        <p:nvSpPr>
          <p:cNvPr id="5" name="Text 2"/>
          <p:cNvSpPr/>
          <p:nvPr/>
        </p:nvSpPr>
        <p:spPr>
          <a:xfrm>
            <a:off x="3762458" y="6726911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Presented by -Atharv Milind Suryavanshi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25149" y="3313687"/>
            <a:ext cx="6700599" cy="621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Foundations &amp; Collaboration</a:t>
            </a:r>
            <a:endParaRPr lang="en-US" sz="3900" dirty="0"/>
          </a:p>
        </p:txBody>
      </p:sp>
      <p:sp>
        <p:nvSpPr>
          <p:cNvPr id="4" name="Shape 1"/>
          <p:cNvSpPr/>
          <p:nvPr/>
        </p:nvSpPr>
        <p:spPr>
          <a:xfrm>
            <a:off x="696516" y="4253984"/>
            <a:ext cx="6519148" cy="1468279"/>
          </a:xfrm>
          <a:prstGeom prst="roundRect">
            <a:avLst>
              <a:gd name="adj" fmla="val 7473"/>
            </a:avLst>
          </a:prstGeom>
          <a:solidFill>
            <a:srgbClr val="E2E3E9">
              <a:alpha val="95000"/>
            </a:srgbClr>
          </a:solidFill>
          <a:ln/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516" y="4231124"/>
            <a:ext cx="6519148" cy="91440"/>
          </a:xfrm>
          <a:prstGeom prst="rect">
            <a:avLst/>
          </a:prstGeom>
        </p:spPr>
      </p:pic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7540" y="3955494"/>
            <a:ext cx="597098" cy="597098"/>
          </a:xfrm>
          <a:prstGeom prst="rect">
            <a:avLst/>
          </a:prstGeom>
        </p:spPr>
      </p:pic>
      <p:pic>
        <p:nvPicPr>
          <p:cNvPr id="7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36610" y="4104799"/>
            <a:ext cx="238839" cy="298490"/>
          </a:xfrm>
          <a:prstGeom prst="rect">
            <a:avLst/>
          </a:prstGeom>
        </p:spPr>
      </p:pic>
      <p:sp>
        <p:nvSpPr>
          <p:cNvPr id="8" name="Text 2"/>
          <p:cNvSpPr/>
          <p:nvPr/>
        </p:nvSpPr>
        <p:spPr>
          <a:xfrm>
            <a:off x="918329" y="4751546"/>
            <a:ext cx="2487811" cy="3109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000000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Chart.js</a:t>
            </a:r>
            <a:endParaRPr lang="en-US" sz="1950" dirty="0"/>
          </a:p>
        </p:txBody>
      </p:sp>
      <p:sp>
        <p:nvSpPr>
          <p:cNvPr id="9" name="Text 3"/>
          <p:cNvSpPr/>
          <p:nvPr/>
        </p:nvSpPr>
        <p:spPr>
          <a:xfrm>
            <a:off x="918329" y="5181957"/>
            <a:ext cx="6075521" cy="318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Robust data visualization library.</a:t>
            </a:r>
            <a:endParaRPr lang="en-US" sz="1550" dirty="0"/>
          </a:p>
        </p:txBody>
      </p:sp>
      <p:sp>
        <p:nvSpPr>
          <p:cNvPr id="10" name="Shape 4"/>
          <p:cNvSpPr/>
          <p:nvPr/>
        </p:nvSpPr>
        <p:spPr>
          <a:xfrm>
            <a:off x="7414617" y="4253984"/>
            <a:ext cx="6519267" cy="1468279"/>
          </a:xfrm>
          <a:prstGeom prst="roundRect">
            <a:avLst>
              <a:gd name="adj" fmla="val 7473"/>
            </a:avLst>
          </a:prstGeom>
          <a:solidFill>
            <a:srgbClr val="E2E3E9">
              <a:alpha val="95000"/>
            </a:srgbClr>
          </a:solidFill>
          <a:ln/>
        </p:spPr>
      </p:sp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4617" y="4231124"/>
            <a:ext cx="6519267" cy="91440"/>
          </a:xfrm>
          <a:prstGeom prst="rect">
            <a:avLst/>
          </a:prstGeom>
        </p:spPr>
      </p:pic>
      <p:pic>
        <p:nvPicPr>
          <p:cNvPr id="12" name="Image 5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75642" y="3955494"/>
            <a:ext cx="597098" cy="597098"/>
          </a:xfrm>
          <a:prstGeom prst="rect">
            <a:avLst/>
          </a:prstGeom>
        </p:spPr>
      </p:pic>
      <p:pic>
        <p:nvPicPr>
          <p:cNvPr id="13" name="Image 6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54712" y="4104799"/>
            <a:ext cx="238839" cy="298490"/>
          </a:xfrm>
          <a:prstGeom prst="rect">
            <a:avLst/>
          </a:prstGeom>
        </p:spPr>
      </p:pic>
      <p:sp>
        <p:nvSpPr>
          <p:cNvPr id="14" name="Text 5"/>
          <p:cNvSpPr/>
          <p:nvPr/>
        </p:nvSpPr>
        <p:spPr>
          <a:xfrm>
            <a:off x="7636431" y="4751546"/>
            <a:ext cx="2487811" cy="3109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000000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FullCalendar.js</a:t>
            </a:r>
            <a:endParaRPr lang="en-US" sz="1950" dirty="0"/>
          </a:p>
        </p:txBody>
      </p:sp>
      <p:sp>
        <p:nvSpPr>
          <p:cNvPr id="15" name="Text 6"/>
          <p:cNvSpPr/>
          <p:nvPr/>
        </p:nvSpPr>
        <p:spPr>
          <a:xfrm>
            <a:off x="7636431" y="5181957"/>
            <a:ext cx="6075640" cy="318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Dynamic event calendar display.</a:t>
            </a:r>
            <a:endParaRPr lang="en-US" sz="1550" dirty="0"/>
          </a:p>
        </p:txBody>
      </p:sp>
      <p:sp>
        <p:nvSpPr>
          <p:cNvPr id="16" name="Shape 7"/>
          <p:cNvSpPr/>
          <p:nvPr/>
        </p:nvSpPr>
        <p:spPr>
          <a:xfrm>
            <a:off x="696516" y="6219706"/>
            <a:ext cx="6519148" cy="1468279"/>
          </a:xfrm>
          <a:prstGeom prst="roundRect">
            <a:avLst>
              <a:gd name="adj" fmla="val 7473"/>
            </a:avLst>
          </a:prstGeom>
          <a:solidFill>
            <a:srgbClr val="E2E3E9">
              <a:alpha val="95000"/>
            </a:srgbClr>
          </a:solidFill>
          <a:ln/>
        </p:spPr>
      </p:sp>
      <p:pic>
        <p:nvPicPr>
          <p:cNvPr id="17" name="Image 7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516" y="6196846"/>
            <a:ext cx="6519148" cy="91440"/>
          </a:xfrm>
          <a:prstGeom prst="rect">
            <a:avLst/>
          </a:prstGeom>
        </p:spPr>
      </p:pic>
      <p:pic>
        <p:nvPicPr>
          <p:cNvPr id="18" name="Image 8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7540" y="5921216"/>
            <a:ext cx="597098" cy="597098"/>
          </a:xfrm>
          <a:prstGeom prst="rect">
            <a:avLst/>
          </a:prstGeom>
        </p:spPr>
      </p:pic>
      <p:pic>
        <p:nvPicPr>
          <p:cNvPr id="19" name="Image 9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36610" y="6070521"/>
            <a:ext cx="238839" cy="298490"/>
          </a:xfrm>
          <a:prstGeom prst="rect">
            <a:avLst/>
          </a:prstGeom>
        </p:spPr>
      </p:pic>
      <p:sp>
        <p:nvSpPr>
          <p:cNvPr id="20" name="Text 8"/>
          <p:cNvSpPr/>
          <p:nvPr/>
        </p:nvSpPr>
        <p:spPr>
          <a:xfrm>
            <a:off x="918329" y="6717268"/>
            <a:ext cx="2487811" cy="3109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000000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Flaticon</a:t>
            </a:r>
            <a:endParaRPr lang="en-US" sz="1950" dirty="0"/>
          </a:p>
        </p:txBody>
      </p:sp>
      <p:sp>
        <p:nvSpPr>
          <p:cNvPr id="21" name="Text 9"/>
          <p:cNvSpPr/>
          <p:nvPr/>
        </p:nvSpPr>
        <p:spPr>
          <a:xfrm>
            <a:off x="918329" y="7147679"/>
            <a:ext cx="6075521" cy="318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Diverse collection of vector icons.</a:t>
            </a:r>
            <a:endParaRPr lang="en-US" sz="1550" dirty="0"/>
          </a:p>
        </p:txBody>
      </p:sp>
      <p:sp>
        <p:nvSpPr>
          <p:cNvPr id="22" name="Shape 10"/>
          <p:cNvSpPr/>
          <p:nvPr/>
        </p:nvSpPr>
        <p:spPr>
          <a:xfrm>
            <a:off x="7414617" y="6219706"/>
            <a:ext cx="6519267" cy="1468279"/>
          </a:xfrm>
          <a:prstGeom prst="roundRect">
            <a:avLst>
              <a:gd name="adj" fmla="val 7473"/>
            </a:avLst>
          </a:prstGeom>
          <a:solidFill>
            <a:srgbClr val="E2E3E9">
              <a:alpha val="95000"/>
            </a:srgbClr>
          </a:solidFill>
          <a:ln/>
        </p:spPr>
      </p:sp>
      <p:pic>
        <p:nvPicPr>
          <p:cNvPr id="23" name="Image 1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4617" y="6196846"/>
            <a:ext cx="6519267" cy="91440"/>
          </a:xfrm>
          <a:prstGeom prst="rect">
            <a:avLst/>
          </a:prstGeom>
        </p:spPr>
      </p:pic>
      <p:pic>
        <p:nvPicPr>
          <p:cNvPr id="24" name="Image 1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75642" y="5921216"/>
            <a:ext cx="597098" cy="597098"/>
          </a:xfrm>
          <a:prstGeom prst="rect">
            <a:avLst/>
          </a:prstGeom>
        </p:spPr>
      </p:pic>
      <p:pic>
        <p:nvPicPr>
          <p:cNvPr id="25" name="Image 12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54712" y="6070521"/>
            <a:ext cx="238839" cy="298490"/>
          </a:xfrm>
          <a:prstGeom prst="rect">
            <a:avLst/>
          </a:prstGeom>
        </p:spPr>
      </p:pic>
      <p:sp>
        <p:nvSpPr>
          <p:cNvPr id="26" name="Text 11"/>
          <p:cNvSpPr/>
          <p:nvPr/>
        </p:nvSpPr>
        <p:spPr>
          <a:xfrm>
            <a:off x="7636431" y="6717268"/>
            <a:ext cx="2487811" cy="3109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000000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Google Fonts</a:t>
            </a:r>
            <a:endParaRPr lang="en-US" sz="1950" dirty="0"/>
          </a:p>
        </p:txBody>
      </p:sp>
      <p:sp>
        <p:nvSpPr>
          <p:cNvPr id="27" name="Text 12"/>
          <p:cNvSpPr/>
          <p:nvPr/>
        </p:nvSpPr>
        <p:spPr>
          <a:xfrm>
            <a:off x="7636431" y="7147679"/>
            <a:ext cx="6075640" cy="318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High-quality, web-optimized fonts.</a:t>
            </a:r>
            <a:endParaRPr lang="en-US" sz="1550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BA24AEB5-A2F9-38A9-D82F-2314E7B74F6E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b="33509"/>
          <a:stretch>
            <a:fillRect/>
          </a:stretch>
        </p:blipFill>
        <p:spPr>
          <a:xfrm>
            <a:off x="159184" y="89844"/>
            <a:ext cx="14051667" cy="3058033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1161455"/>
            <a:ext cx="7556421" cy="19564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7700"/>
              </a:lnSpc>
              <a:buNone/>
            </a:pPr>
            <a:r>
              <a:rPr lang="en-US" sz="615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WebAI: Your Future Productivity</a:t>
            </a:r>
            <a:endParaRPr lang="en-US" sz="6150" dirty="0"/>
          </a:p>
        </p:txBody>
      </p:sp>
      <p:pic>
        <p:nvPicPr>
          <p:cNvPr id="1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D586624-CB2A-D996-AAB8-C832AE055C74}"/>
              </a:ext>
            </a:extLst>
          </p:cNvPr>
          <p:cNvSpPr txBox="1"/>
          <p:nvPr/>
        </p:nvSpPr>
        <p:spPr>
          <a:xfrm>
            <a:off x="3125163" y="3790709"/>
            <a:ext cx="430578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Manage your tasks and goals with our web application and do your future best</a:t>
            </a:r>
            <a:endParaRPr lang="en-IN" sz="36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5118B93-1801-20A0-1304-E200A31B2A24}"/>
              </a:ext>
            </a:extLst>
          </p:cNvPr>
          <p:cNvSpPr txBox="1"/>
          <p:nvPr/>
        </p:nvSpPr>
        <p:spPr>
          <a:xfrm>
            <a:off x="3761772" y="3819646"/>
            <a:ext cx="710685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i="1" dirty="0"/>
              <a:t>THANK YOU</a:t>
            </a:r>
            <a:endParaRPr lang="en-IN" sz="6000" b="1" i="1" dirty="0"/>
          </a:p>
        </p:txBody>
      </p:sp>
    </p:spTree>
    <p:extLst>
      <p:ext uri="{BB962C8B-B14F-4D97-AF65-F5344CB8AC3E}">
        <p14:creationId xmlns:p14="http://schemas.microsoft.com/office/powerpoint/2010/main" val="25335589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078468"/>
            <a:ext cx="728114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The Productivity Challenge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127409"/>
            <a:ext cx="3664744" cy="2085142"/>
          </a:xfrm>
          <a:prstGeom prst="roundRect">
            <a:avLst>
              <a:gd name="adj" fmla="val 4569"/>
            </a:avLst>
          </a:prstGeom>
          <a:solidFill>
            <a:srgbClr val="E2E3E9">
              <a:alpha val="95000"/>
            </a:srgbClr>
          </a:solidFill>
          <a:ln w="30480">
            <a:solidFill>
              <a:srgbClr val="C8C9CF"/>
            </a:solidFill>
            <a:prstDash val="solid"/>
          </a:ln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2127409"/>
            <a:ext cx="121920" cy="2085142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173004" y="23847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Unorganized Tasks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1173004" y="2875121"/>
            <a:ext cx="302823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Information overload and fragmented workflows.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4685348" y="2127409"/>
            <a:ext cx="3664863" cy="2085142"/>
          </a:xfrm>
          <a:prstGeom prst="roundRect">
            <a:avLst>
              <a:gd name="adj" fmla="val 4569"/>
            </a:avLst>
          </a:prstGeom>
          <a:solidFill>
            <a:srgbClr val="E2E3E9">
              <a:alpha val="95000"/>
            </a:srgbClr>
          </a:solidFill>
          <a:ln w="30480">
            <a:solidFill>
              <a:srgbClr val="C8C9CF"/>
            </a:solidFill>
            <a:prstDash val="solid"/>
          </a:ln>
        </p:spPr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5348" y="2127409"/>
            <a:ext cx="121920" cy="2085142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5064562" y="2384703"/>
            <a:ext cx="302835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Poor Time Management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5064562" y="3229451"/>
            <a:ext cx="302835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Struggling to prioritize and allocate time effectively.</a:t>
            </a:r>
            <a:endParaRPr lang="en-US" sz="1750" dirty="0"/>
          </a:p>
        </p:txBody>
      </p:sp>
      <p:sp>
        <p:nvSpPr>
          <p:cNvPr id="12" name="Shape 7"/>
          <p:cNvSpPr/>
          <p:nvPr/>
        </p:nvSpPr>
        <p:spPr>
          <a:xfrm>
            <a:off x="793790" y="4439364"/>
            <a:ext cx="3664744" cy="1730812"/>
          </a:xfrm>
          <a:prstGeom prst="roundRect">
            <a:avLst>
              <a:gd name="adj" fmla="val 5504"/>
            </a:avLst>
          </a:prstGeom>
          <a:solidFill>
            <a:srgbClr val="E2E3E9">
              <a:alpha val="95000"/>
            </a:srgbClr>
          </a:solidFill>
          <a:ln w="30480">
            <a:solidFill>
              <a:srgbClr val="C8C9CF"/>
            </a:solidFill>
            <a:prstDash val="solid"/>
          </a:ln>
        </p:spPr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4439364"/>
            <a:ext cx="121920" cy="1730812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173004" y="469665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Lack of Tracking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1173004" y="5187077"/>
            <a:ext cx="302823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No clear overview of daily progress and achievements.</a:t>
            </a:r>
            <a:endParaRPr lang="en-US" sz="1750" dirty="0"/>
          </a:p>
        </p:txBody>
      </p:sp>
      <p:sp>
        <p:nvSpPr>
          <p:cNvPr id="16" name="Text 10"/>
          <p:cNvSpPr/>
          <p:nvPr/>
        </p:nvSpPr>
        <p:spPr>
          <a:xfrm>
            <a:off x="793790" y="6425327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Solving these pain points requires a smart, AI-driven system for effective task management.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269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53282" y="602456"/>
            <a:ext cx="7610237" cy="13694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350"/>
              </a:lnSpc>
              <a:buNone/>
            </a:pPr>
            <a:r>
              <a:rPr lang="en-US" sz="430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Our Vision: Smarter Productivity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6253282" y="2300526"/>
            <a:ext cx="7610237" cy="7010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Build a web-based personal productivity dashboard with seamless AI integration.</a:t>
            </a:r>
            <a:endParaRPr lang="en-US" sz="1700" dirty="0"/>
          </a:p>
        </p:txBody>
      </p:sp>
      <p:sp>
        <p:nvSpPr>
          <p:cNvPr id="5" name="Shape 2"/>
          <p:cNvSpPr/>
          <p:nvPr/>
        </p:nvSpPr>
        <p:spPr>
          <a:xfrm>
            <a:off x="6253282" y="3248025"/>
            <a:ext cx="876419" cy="1314688"/>
          </a:xfrm>
          <a:prstGeom prst="roundRect">
            <a:avLst>
              <a:gd name="adj" fmla="val 360022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6527125" y="3699986"/>
            <a:ext cx="328613" cy="4107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5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1</a:t>
            </a:r>
            <a:endParaRPr lang="en-US" sz="2550" dirty="0"/>
          </a:p>
        </p:txBody>
      </p:sp>
      <p:sp>
        <p:nvSpPr>
          <p:cNvPr id="7" name="Text 4"/>
          <p:cNvSpPr/>
          <p:nvPr/>
        </p:nvSpPr>
        <p:spPr>
          <a:xfrm>
            <a:off x="7348776" y="3467100"/>
            <a:ext cx="6514743" cy="3505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Progress Tracking</a:t>
            </a:r>
            <a:endParaRPr lang="en-US" sz="1700" dirty="0"/>
          </a:p>
        </p:txBody>
      </p:sp>
      <p:sp>
        <p:nvSpPr>
          <p:cNvPr id="8" name="Shape 5"/>
          <p:cNvSpPr/>
          <p:nvPr/>
        </p:nvSpPr>
        <p:spPr>
          <a:xfrm>
            <a:off x="6253282" y="4781788"/>
            <a:ext cx="876419" cy="1314688"/>
          </a:xfrm>
          <a:prstGeom prst="roundRect">
            <a:avLst>
              <a:gd name="adj" fmla="val 360022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6527125" y="5233749"/>
            <a:ext cx="328613" cy="4107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5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2</a:t>
            </a:r>
            <a:endParaRPr lang="en-US" sz="2550" dirty="0"/>
          </a:p>
        </p:txBody>
      </p:sp>
      <p:sp>
        <p:nvSpPr>
          <p:cNvPr id="10" name="Text 7"/>
          <p:cNvSpPr/>
          <p:nvPr/>
        </p:nvSpPr>
        <p:spPr>
          <a:xfrm>
            <a:off x="7348776" y="5000863"/>
            <a:ext cx="6514743" cy="3505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Smart Schedules</a:t>
            </a:r>
            <a:endParaRPr lang="en-US" sz="1700" dirty="0"/>
          </a:p>
        </p:txBody>
      </p:sp>
      <p:sp>
        <p:nvSpPr>
          <p:cNvPr id="11" name="Shape 8"/>
          <p:cNvSpPr/>
          <p:nvPr/>
        </p:nvSpPr>
        <p:spPr>
          <a:xfrm>
            <a:off x="6253282" y="6315551"/>
            <a:ext cx="876419" cy="1314688"/>
          </a:xfrm>
          <a:prstGeom prst="roundRect">
            <a:avLst>
              <a:gd name="adj" fmla="val 360022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527125" y="6767513"/>
            <a:ext cx="328613" cy="4107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5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3</a:t>
            </a:r>
            <a:endParaRPr lang="en-US" sz="2550" dirty="0"/>
          </a:p>
        </p:txBody>
      </p:sp>
      <p:sp>
        <p:nvSpPr>
          <p:cNvPr id="13" name="Text 10"/>
          <p:cNvSpPr/>
          <p:nvPr/>
        </p:nvSpPr>
        <p:spPr>
          <a:xfrm>
            <a:off x="7348776" y="6534626"/>
            <a:ext cx="6514743" cy="3505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Actionable Insights</a:t>
            </a:r>
            <a:endParaRPr lang="en-US" sz="17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12927"/>
            <a:ext cx="966192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Powerful Features at Your Fingertips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675334"/>
            <a:ext cx="680442" cy="68044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757720" y="286666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Secure Login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1757720" y="3357086"/>
            <a:ext cx="541567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Personalized user access.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6884" y="2675334"/>
            <a:ext cx="680442" cy="68044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8420814" y="2866668"/>
            <a:ext cx="294536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Interactive Dashboard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8420814" y="3357086"/>
            <a:ext cx="541579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Visual progress tracking.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4173617"/>
            <a:ext cx="680442" cy="680442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757720" y="4364950"/>
            <a:ext cx="299049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Intuitive Task Manager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1757720" y="4855369"/>
            <a:ext cx="541567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Prioritize high, medium, low tasks.</a:t>
            </a:r>
            <a:endParaRPr lang="en-US" sz="17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56884" y="4173617"/>
            <a:ext cx="680442" cy="680442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8420814" y="4364950"/>
            <a:ext cx="317777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Dynamic Calendar View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8420814" y="4855369"/>
            <a:ext cx="541579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Visualize deadlines &amp; completion.</a:t>
            </a:r>
            <a:endParaRPr lang="en-US" sz="175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3790" y="5671899"/>
            <a:ext cx="680442" cy="680442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1757720" y="586323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AI Smart Planner</a:t>
            </a:r>
            <a:endParaRPr lang="en-US" sz="2200" dirty="0"/>
          </a:p>
        </p:txBody>
      </p:sp>
      <p:sp>
        <p:nvSpPr>
          <p:cNvPr id="17" name="Text 10"/>
          <p:cNvSpPr/>
          <p:nvPr/>
        </p:nvSpPr>
        <p:spPr>
          <a:xfrm>
            <a:off x="1757720" y="6353651"/>
            <a:ext cx="541567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Generates daily schedules.</a:t>
            </a:r>
            <a:endParaRPr lang="en-US" sz="1750" dirty="0"/>
          </a:p>
        </p:txBody>
      </p:sp>
      <p:pic>
        <p:nvPicPr>
          <p:cNvPr id="18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56884" y="5671899"/>
            <a:ext cx="680442" cy="680442"/>
          </a:xfrm>
          <a:prstGeom prst="rect">
            <a:avLst/>
          </a:prstGeom>
        </p:spPr>
      </p:pic>
      <p:sp>
        <p:nvSpPr>
          <p:cNvPr id="19" name="Text 11"/>
          <p:cNvSpPr/>
          <p:nvPr/>
        </p:nvSpPr>
        <p:spPr>
          <a:xfrm>
            <a:off x="8420814" y="586323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Modern UI/UX</a:t>
            </a:r>
            <a:endParaRPr lang="en-US" sz="2200" dirty="0"/>
          </a:p>
        </p:txBody>
      </p:sp>
      <p:sp>
        <p:nvSpPr>
          <p:cNvPr id="20" name="Text 12"/>
          <p:cNvSpPr/>
          <p:nvPr/>
        </p:nvSpPr>
        <p:spPr>
          <a:xfrm>
            <a:off x="8420814" y="6353651"/>
            <a:ext cx="541579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Clean sidebar navigation.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88037" y="383381"/>
            <a:ext cx="4578072" cy="4357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70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Technology Under the Hood</a:t>
            </a:r>
            <a:endParaRPr lang="en-US" sz="2700" dirty="0"/>
          </a:p>
        </p:txBody>
      </p:sp>
      <p:sp>
        <p:nvSpPr>
          <p:cNvPr id="3" name="Text 1"/>
          <p:cNvSpPr/>
          <p:nvPr/>
        </p:nvSpPr>
        <p:spPr>
          <a:xfrm>
            <a:off x="488037" y="1167646"/>
            <a:ext cx="2091690" cy="2614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Frontend Foundation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488037" y="1583769"/>
            <a:ext cx="6657142" cy="2230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10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HTML5 for structured content</a:t>
            </a:r>
            <a:endParaRPr lang="en-US" sz="1050" dirty="0"/>
          </a:p>
        </p:txBody>
      </p:sp>
      <p:sp>
        <p:nvSpPr>
          <p:cNvPr id="5" name="Text 3"/>
          <p:cNvSpPr/>
          <p:nvPr/>
        </p:nvSpPr>
        <p:spPr>
          <a:xfrm>
            <a:off x="488037" y="1840230"/>
            <a:ext cx="6657142" cy="2230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10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CSS3 for modern styling</a:t>
            </a:r>
            <a:endParaRPr lang="en-US" sz="1050" dirty="0"/>
          </a:p>
        </p:txBody>
      </p:sp>
      <p:sp>
        <p:nvSpPr>
          <p:cNvPr id="6" name="Text 4"/>
          <p:cNvSpPr/>
          <p:nvPr/>
        </p:nvSpPr>
        <p:spPr>
          <a:xfrm>
            <a:off x="488037" y="2111931"/>
            <a:ext cx="6657142" cy="2230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10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JavaScript for dynamic interactivity</a:t>
            </a:r>
            <a:endParaRPr lang="en-US" sz="1050" dirty="0"/>
          </a:p>
        </p:txBody>
      </p:sp>
      <p:sp>
        <p:nvSpPr>
          <p:cNvPr id="8" name="Text 5"/>
          <p:cNvSpPr/>
          <p:nvPr/>
        </p:nvSpPr>
        <p:spPr>
          <a:xfrm>
            <a:off x="7492841" y="1167646"/>
            <a:ext cx="2091690" cy="2614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Key Libraries &amp; Tools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7492841" y="1568529"/>
            <a:ext cx="6657142" cy="2230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10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Chart.js: Progress &amp; Weekly Charts</a:t>
            </a:r>
            <a:endParaRPr lang="en-US" sz="1050" dirty="0"/>
          </a:p>
        </p:txBody>
      </p:sp>
      <p:sp>
        <p:nvSpPr>
          <p:cNvPr id="10" name="Text 7"/>
          <p:cNvSpPr/>
          <p:nvPr/>
        </p:nvSpPr>
        <p:spPr>
          <a:xfrm>
            <a:off x="7492841" y="1840230"/>
            <a:ext cx="6657142" cy="2230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10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FullCalendar.js: Calendar Integration</a:t>
            </a:r>
            <a:endParaRPr lang="en-US" sz="1050" dirty="0"/>
          </a:p>
        </p:txBody>
      </p:sp>
      <p:sp>
        <p:nvSpPr>
          <p:cNvPr id="11" name="Text 8"/>
          <p:cNvSpPr/>
          <p:nvPr/>
        </p:nvSpPr>
        <p:spPr>
          <a:xfrm>
            <a:off x="7492841" y="2111931"/>
            <a:ext cx="6657142" cy="2230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10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Flaticon: Extensive Icon &amp; Illustration Library</a:t>
            </a:r>
            <a:endParaRPr lang="en-US" sz="1050" dirty="0"/>
          </a:p>
        </p:txBody>
      </p:sp>
      <p:sp>
        <p:nvSpPr>
          <p:cNvPr id="12" name="Text 9"/>
          <p:cNvSpPr/>
          <p:nvPr/>
        </p:nvSpPr>
        <p:spPr>
          <a:xfrm>
            <a:off x="7492841" y="2383631"/>
            <a:ext cx="6657142" cy="2230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10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Google Fonts: Elegant Typography</a:t>
            </a:r>
            <a:endParaRPr lang="en-US" sz="105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BF82549-FEE2-CC33-1289-357D863FA4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2999899"/>
            <a:ext cx="7485221" cy="511151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0CA1768-5E05-EF62-7BEC-E0477658F2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019" y="3045619"/>
            <a:ext cx="6979920" cy="477012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67495"/>
            <a:ext cx="898945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Seamless User Journey: Workflow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02990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strument Sans Light" pitchFamily="34" charset="0"/>
                <a:ea typeface="Instrument Sans Light" pitchFamily="34" charset="-122"/>
                <a:cs typeface="Instrument Sans Light" pitchFamily="34" charset="-120"/>
              </a:rPr>
              <a:t>01</a:t>
            </a:r>
            <a:endParaRPr lang="en-US" sz="17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384947"/>
            <a:ext cx="4196358" cy="3048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93790" y="355925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Access Dashboard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4049673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User logs in securely.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216962" y="302990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strument Sans Light" pitchFamily="34" charset="0"/>
                <a:ea typeface="Instrument Sans Light" pitchFamily="34" charset="-122"/>
                <a:cs typeface="Instrument Sans Light" pitchFamily="34" charset="-120"/>
              </a:rPr>
              <a:t>02</a:t>
            </a:r>
            <a:endParaRPr lang="en-US" sz="17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6962" y="3384947"/>
            <a:ext cx="4196358" cy="3048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216962" y="3559254"/>
            <a:ext cx="287988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Add &amp; Prioritize Tasks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5216962" y="4049673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Input tasks with priority levels.</a:t>
            </a:r>
            <a:endParaRPr lang="en-US" sz="1750" dirty="0"/>
          </a:p>
        </p:txBody>
      </p:sp>
      <p:sp>
        <p:nvSpPr>
          <p:cNvPr id="11" name="Text 7"/>
          <p:cNvSpPr/>
          <p:nvPr/>
        </p:nvSpPr>
        <p:spPr>
          <a:xfrm>
            <a:off x="9640133" y="302990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strument Sans Light" pitchFamily="34" charset="0"/>
                <a:ea typeface="Instrument Sans Light" pitchFamily="34" charset="-122"/>
                <a:cs typeface="Instrument Sans Light" pitchFamily="34" charset="-120"/>
              </a:rPr>
              <a:t>03</a:t>
            </a:r>
            <a:endParaRPr lang="en-US" sz="1750" dirty="0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0133" y="3384947"/>
            <a:ext cx="4196358" cy="30480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9640133" y="355925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Visualize Progress</a:t>
            </a:r>
            <a:endParaRPr lang="en-US" sz="2200" dirty="0"/>
          </a:p>
        </p:txBody>
      </p:sp>
      <p:sp>
        <p:nvSpPr>
          <p:cNvPr id="14" name="Text 9"/>
          <p:cNvSpPr/>
          <p:nvPr/>
        </p:nvSpPr>
        <p:spPr>
          <a:xfrm>
            <a:off x="9640133" y="4049673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Dashboard updates with charts.</a:t>
            </a:r>
            <a:endParaRPr lang="en-US" sz="1750" dirty="0"/>
          </a:p>
        </p:txBody>
      </p:sp>
      <p:sp>
        <p:nvSpPr>
          <p:cNvPr id="15" name="Text 10"/>
          <p:cNvSpPr/>
          <p:nvPr/>
        </p:nvSpPr>
        <p:spPr>
          <a:xfrm>
            <a:off x="793790" y="480941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strument Sans Light" pitchFamily="34" charset="0"/>
                <a:ea typeface="Instrument Sans Light" pitchFamily="34" charset="-122"/>
                <a:cs typeface="Instrument Sans Light" pitchFamily="34" charset="-120"/>
              </a:rPr>
              <a:t>04</a:t>
            </a:r>
            <a:endParaRPr lang="en-US" sz="1750" dirty="0"/>
          </a:p>
        </p:txBody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5141714"/>
            <a:ext cx="6407944" cy="30480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793790" y="53387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Calendar Sync</a:t>
            </a:r>
            <a:endParaRPr lang="en-US" sz="2200" dirty="0"/>
          </a:p>
        </p:txBody>
      </p:sp>
      <p:sp>
        <p:nvSpPr>
          <p:cNvPr id="18" name="Text 12"/>
          <p:cNvSpPr/>
          <p:nvPr/>
        </p:nvSpPr>
        <p:spPr>
          <a:xfrm>
            <a:off x="793790" y="5829181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Completion percentages highlight on calendar.</a:t>
            </a:r>
            <a:endParaRPr lang="en-US" sz="1750" dirty="0"/>
          </a:p>
        </p:txBody>
      </p:sp>
      <p:sp>
        <p:nvSpPr>
          <p:cNvPr id="19" name="Text 13"/>
          <p:cNvSpPr/>
          <p:nvPr/>
        </p:nvSpPr>
        <p:spPr>
          <a:xfrm>
            <a:off x="7428548" y="480941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strument Sans Light" pitchFamily="34" charset="0"/>
                <a:ea typeface="Instrument Sans Light" pitchFamily="34" charset="-122"/>
                <a:cs typeface="Instrument Sans Light" pitchFamily="34" charset="-120"/>
              </a:rPr>
              <a:t>05</a:t>
            </a:r>
            <a:endParaRPr lang="en-US" sz="1750" dirty="0"/>
          </a:p>
        </p:txBody>
      </p:sp>
      <p:pic>
        <p:nvPicPr>
          <p:cNvPr id="20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8548" y="5141714"/>
            <a:ext cx="6407944" cy="30480"/>
          </a:xfrm>
          <a:prstGeom prst="rect">
            <a:avLst/>
          </a:prstGeom>
        </p:spPr>
      </p:pic>
      <p:sp>
        <p:nvSpPr>
          <p:cNvPr id="21" name="Text 14"/>
          <p:cNvSpPr/>
          <p:nvPr/>
        </p:nvSpPr>
        <p:spPr>
          <a:xfrm>
            <a:off x="7428548" y="5338763"/>
            <a:ext cx="302752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AI Generates Schedule</a:t>
            </a:r>
            <a:endParaRPr lang="en-US" sz="2200" dirty="0"/>
          </a:p>
        </p:txBody>
      </p:sp>
      <p:sp>
        <p:nvSpPr>
          <p:cNvPr id="22" name="Text 15"/>
          <p:cNvSpPr/>
          <p:nvPr/>
        </p:nvSpPr>
        <p:spPr>
          <a:xfrm>
            <a:off x="7428548" y="5829181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Personalized daily plans created.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04443" y="838462"/>
            <a:ext cx="7010757" cy="6324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95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Visualizing WebAI: UI Preview</a:t>
            </a:r>
            <a:endParaRPr lang="en-US" sz="3950" dirty="0"/>
          </a:p>
        </p:txBody>
      </p:sp>
      <p:sp>
        <p:nvSpPr>
          <p:cNvPr id="3" name="Text 1"/>
          <p:cNvSpPr/>
          <p:nvPr/>
        </p:nvSpPr>
        <p:spPr>
          <a:xfrm>
            <a:off x="304443" y="1846143"/>
            <a:ext cx="13213556" cy="3238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 glimpse into the clean and intuitive design.</a:t>
            </a:r>
            <a:endParaRPr lang="en-US" sz="155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F7EE094-B73D-20F6-46CC-B422A8F94B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79" y="2338087"/>
            <a:ext cx="14630400" cy="535907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20EBC051-6E5D-2B2D-9A9F-70127BBD51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747" y="243069"/>
            <a:ext cx="6829063" cy="738103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8FAB290-6142-5D90-FFB9-F3064C8C8E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8430" y="243069"/>
            <a:ext cx="7396223" cy="7381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5755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548640" y="480655"/>
            <a:ext cx="7623810" cy="1357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50" dirty="0">
                <a:solidFill>
                  <a:srgbClr val="FFFFFF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AI at the Core: Intelligent Automation</a:t>
            </a:r>
            <a:endParaRPr lang="en-US" sz="4250" dirty="0"/>
          </a:p>
        </p:txBody>
      </p:sp>
      <p:sp>
        <p:nvSpPr>
          <p:cNvPr id="4" name="Shape 1"/>
          <p:cNvSpPr/>
          <p:nvPr/>
        </p:nvSpPr>
        <p:spPr>
          <a:xfrm>
            <a:off x="425768" y="2417801"/>
            <a:ext cx="3703320" cy="1266587"/>
          </a:xfrm>
          <a:prstGeom prst="roundRect">
            <a:avLst>
              <a:gd name="adj" fmla="val 41152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20115" y="2841546"/>
            <a:ext cx="2714625" cy="339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AI Time Scheduling</a:t>
            </a: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760095" y="3322796"/>
            <a:ext cx="3253740" cy="347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000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Optimized task allocation.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4409122" y="2443520"/>
            <a:ext cx="3703320" cy="1266587"/>
          </a:xfrm>
          <a:prstGeom prst="roundRect">
            <a:avLst>
              <a:gd name="adj" fmla="val 41152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5281612" y="2616756"/>
            <a:ext cx="2714625" cy="339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Priority Logic</a:t>
            </a:r>
            <a:endParaRPr lang="en-US" sz="2100" dirty="0"/>
          </a:p>
        </p:txBody>
      </p:sp>
      <p:sp>
        <p:nvSpPr>
          <p:cNvPr id="9" name="Text 6"/>
          <p:cNvSpPr/>
          <p:nvPr/>
        </p:nvSpPr>
        <p:spPr>
          <a:xfrm>
            <a:off x="4633912" y="3088481"/>
            <a:ext cx="3253740" cy="347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000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High &gt; Medium &gt; Low task focus.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321171" y="4519493"/>
            <a:ext cx="7623810" cy="1266587"/>
          </a:xfrm>
          <a:prstGeom prst="roundRect">
            <a:avLst>
              <a:gd name="adj" fmla="val 41152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  <p:txBody>
          <a:bodyPr/>
          <a:lstStyle/>
          <a:p>
            <a:endParaRPr lang="en-IN" dirty="0"/>
          </a:p>
        </p:txBody>
      </p:sp>
      <p:sp>
        <p:nvSpPr>
          <p:cNvPr id="11" name="Text 8"/>
          <p:cNvSpPr/>
          <p:nvPr/>
        </p:nvSpPr>
        <p:spPr>
          <a:xfrm>
            <a:off x="2599015" y="4662963"/>
            <a:ext cx="2829639" cy="339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Auto Routine Creation</a:t>
            </a:r>
            <a:endParaRPr lang="en-US" sz="2100" dirty="0"/>
          </a:p>
        </p:txBody>
      </p:sp>
      <p:sp>
        <p:nvSpPr>
          <p:cNvPr id="12" name="Text 9"/>
          <p:cNvSpPr/>
          <p:nvPr/>
        </p:nvSpPr>
        <p:spPr>
          <a:xfrm>
            <a:off x="2469237" y="5134092"/>
            <a:ext cx="7174230" cy="347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000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Daily schedules from 9:00 AM.</a:t>
            </a:r>
            <a:endParaRPr lang="en-US" sz="1700" dirty="0"/>
          </a:p>
        </p:txBody>
      </p:sp>
      <p:sp>
        <p:nvSpPr>
          <p:cNvPr id="13" name="Text 10"/>
          <p:cNvSpPr/>
          <p:nvPr/>
        </p:nvSpPr>
        <p:spPr>
          <a:xfrm>
            <a:off x="2041907" y="6127074"/>
            <a:ext cx="3396972" cy="4071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550" dirty="0">
                <a:solidFill>
                  <a:srgbClr val="FFFFFF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Future Enhancements</a:t>
            </a:r>
            <a:endParaRPr lang="en-US" sz="2550" dirty="0"/>
          </a:p>
        </p:txBody>
      </p:sp>
      <p:sp>
        <p:nvSpPr>
          <p:cNvPr id="14" name="Text 11"/>
          <p:cNvSpPr/>
          <p:nvPr/>
        </p:nvSpPr>
        <p:spPr>
          <a:xfrm>
            <a:off x="597217" y="6817997"/>
            <a:ext cx="7623810" cy="347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FFFFF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Seamless Google Calendar synchronization</a:t>
            </a:r>
            <a:endParaRPr lang="en-US" sz="1700" dirty="0"/>
          </a:p>
        </p:txBody>
      </p:sp>
      <p:sp>
        <p:nvSpPr>
          <p:cNvPr id="15" name="Text 12"/>
          <p:cNvSpPr/>
          <p:nvPr/>
        </p:nvSpPr>
        <p:spPr>
          <a:xfrm>
            <a:off x="637221" y="7307816"/>
            <a:ext cx="7623810" cy="347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FFFFF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Proactive AI reminders and notifications</a:t>
            </a:r>
            <a:endParaRPr lang="en-US" sz="1700" dirty="0"/>
          </a:p>
        </p:txBody>
      </p:sp>
      <p:sp>
        <p:nvSpPr>
          <p:cNvPr id="16" name="Text 13"/>
          <p:cNvSpPr/>
          <p:nvPr/>
        </p:nvSpPr>
        <p:spPr>
          <a:xfrm>
            <a:off x="548640" y="7742397"/>
            <a:ext cx="7623810" cy="347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FFFFF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Deeper personalized insights &amp; analytics</a:t>
            </a:r>
            <a:endParaRPr lang="en-US" sz="17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68A5C53-6833-3D92-0FB9-D9A923257C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1031" y="0"/>
            <a:ext cx="10984854" cy="812292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</TotalTime>
  <Words>366</Words>
  <Application>Microsoft Office PowerPoint</Application>
  <PresentationFormat>Custom</PresentationFormat>
  <Paragraphs>94</Paragraphs>
  <Slides>12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Instrument Sans Medium</vt:lpstr>
      <vt:lpstr>Arial</vt:lpstr>
      <vt:lpstr>Instrument Sans Semi Bold</vt:lpstr>
      <vt:lpstr>Aptos</vt:lpstr>
      <vt:lpstr>Instrument Sans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Atharva Suryawanshi</dc:creator>
  <cp:lastModifiedBy>Atharv Suryavanshi</cp:lastModifiedBy>
  <cp:revision>3</cp:revision>
  <dcterms:created xsi:type="dcterms:W3CDTF">2025-09-07T07:21:19Z</dcterms:created>
  <dcterms:modified xsi:type="dcterms:W3CDTF">2025-09-07T08:03:38Z</dcterms:modified>
</cp:coreProperties>
</file>